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Noto Serif Display Ultra-Bold Italics" charset="1" panose="02020902080505090204"/>
      <p:regular r:id="rId24"/>
    </p:embeddedFont>
    <p:embeddedFont>
      <p:font typeface="Noto Serif Display Ultra-Bold" charset="1" panose="02020902080505020204"/>
      <p:regular r:id="rId25"/>
    </p:embeddedFont>
    <p:embeddedFont>
      <p:font typeface="Noto Serif Display Bold" charset="1" panose="02020802080505020204"/>
      <p:regular r:id="rId26"/>
    </p:embeddedFont>
    <p:embeddedFont>
      <p:font typeface="Montserrat" charset="1" panose="00000500000000000000"/>
      <p:regular r:id="rId27"/>
    </p:embeddedFont>
    <p:embeddedFont>
      <p:font typeface="Noto Serif" charset="1" panose="02020600060500020200"/>
      <p:regular r:id="rId28"/>
    </p:embeddedFont>
    <p:embeddedFont>
      <p:font typeface="Noto Serif Display" charset="1" panose="02020502080505020204"/>
      <p:regular r:id="rId29"/>
    </p:embeddedFont>
    <p:embeddedFont>
      <p:font typeface="Montserrat Bold" charset="1" panose="00000800000000000000"/>
      <p:regular r:id="rId30"/>
    </p:embeddedFont>
    <p:embeddedFont>
      <p:font typeface="Noto Serif Bold" charset="1" panose="02020800060500020200"/>
      <p:regular r:id="rId31"/>
    </p:embeddedFont>
    <p:embeddedFont>
      <p:font typeface="Montserrat Bold Italics" charset="1" panose="000008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12" Target="../media/image22.png" Type="http://schemas.openxmlformats.org/officeDocument/2006/relationships/image"/><Relationship Id="rId13" Target="../media/image23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5F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7748501">
            <a:off x="11686417" y="-10744088"/>
            <a:ext cx="12337324" cy="18658260"/>
          </a:xfrm>
          <a:custGeom>
            <a:avLst/>
            <a:gdLst/>
            <a:ahLst/>
            <a:cxnLst/>
            <a:rect r="r" b="b" t="t" l="l"/>
            <a:pathLst>
              <a:path h="18658260" w="12337324">
                <a:moveTo>
                  <a:pt x="12337324" y="0"/>
                </a:moveTo>
                <a:lnTo>
                  <a:pt x="0" y="0"/>
                </a:lnTo>
                <a:lnTo>
                  <a:pt x="0" y="18658260"/>
                </a:lnTo>
                <a:lnTo>
                  <a:pt x="12337324" y="18658260"/>
                </a:lnTo>
                <a:lnTo>
                  <a:pt x="12337324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3295423">
            <a:off x="-6168662" y="1080365"/>
            <a:ext cx="12337324" cy="18658260"/>
          </a:xfrm>
          <a:custGeom>
            <a:avLst/>
            <a:gdLst/>
            <a:ahLst/>
            <a:cxnLst/>
            <a:rect r="r" b="b" t="t" l="l"/>
            <a:pathLst>
              <a:path h="18658260" w="12337324">
                <a:moveTo>
                  <a:pt x="12337324" y="0"/>
                </a:moveTo>
                <a:lnTo>
                  <a:pt x="0" y="0"/>
                </a:lnTo>
                <a:lnTo>
                  <a:pt x="0" y="18658260"/>
                </a:lnTo>
                <a:lnTo>
                  <a:pt x="12337324" y="18658260"/>
                </a:lnTo>
                <a:lnTo>
                  <a:pt x="12337324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48039" y="1442397"/>
            <a:ext cx="10791923" cy="7710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1"/>
              </a:lnSpc>
            </a:pPr>
            <a:r>
              <a:rPr lang="en-US" b="true" sz="6201" i="true">
                <a:solidFill>
                  <a:srgbClr val="FFFFFF"/>
                </a:solidFill>
                <a:latin typeface="Noto Serif Display Ultra-Bold Italics"/>
                <a:ea typeface="Noto Serif Display Ultra-Bold Italics"/>
                <a:cs typeface="Noto Serif Display Ultra-Bold Italics"/>
                <a:sym typeface="Noto Serif Display Ultra-Bold Italics"/>
              </a:rPr>
              <a:t>Brick Lane</a:t>
            </a:r>
            <a:r>
              <a:rPr lang="en-US" sz="6201" b="true">
                <a:solidFill>
                  <a:srgbClr val="FFFFFF"/>
                </a:solidFill>
                <a:latin typeface="Noto Serif Display Ultra-Bold"/>
                <a:ea typeface="Noto Serif Display Ultra-Bold"/>
                <a:cs typeface="Noto Serif Display Ultra-Bold"/>
                <a:sym typeface="Noto Serif Display Ultra-Bold"/>
              </a:rPr>
              <a:t> by Monica Ali</a:t>
            </a:r>
          </a:p>
          <a:p>
            <a:pPr algn="ctr">
              <a:lnSpc>
                <a:spcPts val="6821"/>
              </a:lnSpc>
            </a:pPr>
          </a:p>
          <a:p>
            <a:pPr algn="ctr">
              <a:lnSpc>
                <a:spcPts val="6821"/>
              </a:lnSpc>
            </a:pPr>
          </a:p>
          <a:p>
            <a:pPr algn="ctr">
              <a:lnSpc>
                <a:spcPts val="6821"/>
              </a:lnSpc>
            </a:pPr>
            <a:r>
              <a:rPr lang="en-US" sz="6201" b="true">
                <a:solidFill>
                  <a:srgbClr val="FFFFFF"/>
                </a:solidFill>
                <a:latin typeface="Noto Serif Display Ultra-Bold"/>
                <a:ea typeface="Noto Serif Display Ultra-Bold"/>
                <a:cs typeface="Noto Serif Display Ultra-Bold"/>
                <a:sym typeface="Noto Serif Display Ultra-Bold"/>
              </a:rPr>
              <a:t> Exploring Identity, Culture, and Belonging"</a:t>
            </a:r>
          </a:p>
          <a:p>
            <a:pPr algn="ctr">
              <a:lnSpc>
                <a:spcPts val="6821"/>
              </a:lnSpc>
            </a:pPr>
          </a:p>
          <a:p>
            <a:pPr algn="ctr">
              <a:lnSpc>
                <a:spcPts val="4401"/>
              </a:lnSpc>
            </a:pPr>
            <a:r>
              <a:rPr lang="en-US" sz="4001" b="true">
                <a:solidFill>
                  <a:srgbClr val="FFFFFF"/>
                </a:solidFill>
                <a:latin typeface="Noto Serif Display Ultra-Bold"/>
                <a:ea typeface="Noto Serif Display Ultra-Bold"/>
                <a:cs typeface="Noto Serif Display Ultra-Bold"/>
                <a:sym typeface="Noto Serif Display Ultra-Bold"/>
              </a:rPr>
              <a:t>Presenter: Md. Alomgir Hossain</a:t>
            </a:r>
          </a:p>
          <a:p>
            <a:pPr algn="ctr">
              <a:lnSpc>
                <a:spcPts val="15399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5F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7751700">
            <a:off x="1478769" y="4787837"/>
            <a:ext cx="7272378" cy="10998327"/>
          </a:xfrm>
          <a:custGeom>
            <a:avLst/>
            <a:gdLst/>
            <a:ahLst/>
            <a:cxnLst/>
            <a:rect r="r" b="b" t="t" l="l"/>
            <a:pathLst>
              <a:path h="10998327" w="7272378">
                <a:moveTo>
                  <a:pt x="0" y="10998326"/>
                </a:moveTo>
                <a:lnTo>
                  <a:pt x="7272378" y="10998326"/>
                </a:lnTo>
                <a:lnTo>
                  <a:pt x="7272378" y="0"/>
                </a:lnTo>
                <a:lnTo>
                  <a:pt x="0" y="0"/>
                </a:lnTo>
                <a:lnTo>
                  <a:pt x="0" y="10998326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002419" y="3467242"/>
            <a:ext cx="8858278" cy="243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D8F0FF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Chanu’s Character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317322" y="2646045"/>
            <a:ext cx="8470809" cy="5913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D8F0FF"/>
                </a:solidFill>
                <a:latin typeface="Montserrat"/>
                <a:ea typeface="Montserrat"/>
                <a:cs typeface="Montserrat"/>
                <a:sym typeface="Montserrat"/>
              </a:rPr>
              <a:t>Idealistic but disillusioned</a:t>
            </a:r>
          </a:p>
          <a:p>
            <a:pPr algn="ctr">
              <a:lnSpc>
                <a:spcPts val="5880"/>
              </a:lnSpc>
            </a:pPr>
          </a:p>
          <a:p>
            <a:pPr algn="ctr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D8F0FF"/>
                </a:solidFill>
                <a:latin typeface="Montserrat"/>
                <a:ea typeface="Montserrat"/>
                <a:cs typeface="Montserrat"/>
                <a:sym typeface="Montserrat"/>
              </a:rPr>
              <a:t>Symbolizes the immigrant experience</a:t>
            </a:r>
          </a:p>
          <a:p>
            <a:pPr algn="ctr">
              <a:lnSpc>
                <a:spcPts val="5880"/>
              </a:lnSpc>
            </a:pPr>
          </a:p>
          <a:p>
            <a:pPr algn="ctr">
              <a:lnSpc>
                <a:spcPts val="5880"/>
              </a:lnSpc>
            </a:pPr>
          </a:p>
          <a:p>
            <a:pPr algn="ctr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D8F0FF"/>
                </a:solidFill>
                <a:latin typeface="Montserrat"/>
                <a:ea typeface="Montserrat"/>
                <a:cs typeface="Montserrat"/>
                <a:sym typeface="Montserrat"/>
              </a:rPr>
              <a:t>Relationship with Nazneen: Traditional dynamics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9218456">
            <a:off x="-2592444" y="4484765"/>
            <a:ext cx="7673175" cy="11604470"/>
          </a:xfrm>
          <a:custGeom>
            <a:avLst/>
            <a:gdLst/>
            <a:ahLst/>
            <a:cxnLst/>
            <a:rect r="r" b="b" t="t" l="l"/>
            <a:pathLst>
              <a:path h="11604470" w="7673175">
                <a:moveTo>
                  <a:pt x="0" y="11604470"/>
                </a:moveTo>
                <a:lnTo>
                  <a:pt x="7673175" y="11604470"/>
                </a:lnTo>
                <a:lnTo>
                  <a:pt x="7673175" y="0"/>
                </a:lnTo>
                <a:lnTo>
                  <a:pt x="0" y="0"/>
                </a:lnTo>
                <a:lnTo>
                  <a:pt x="0" y="1160447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80377" y="1603596"/>
            <a:ext cx="7206636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325FAB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Hasina’s Role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674074" y="2891790"/>
            <a:ext cx="6739905" cy="5913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325FAB"/>
                </a:solidFill>
                <a:latin typeface="Montserrat"/>
                <a:ea typeface="Montserrat"/>
                <a:cs typeface="Montserrat"/>
                <a:sym typeface="Montserrat"/>
              </a:rPr>
              <a:t>Contrast to Nazneen</a:t>
            </a:r>
          </a:p>
          <a:p>
            <a:pPr algn="ctr">
              <a:lnSpc>
                <a:spcPts val="5880"/>
              </a:lnSpc>
            </a:pPr>
          </a:p>
          <a:p>
            <a:pPr algn="ctr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325FAB"/>
                </a:solidFill>
                <a:latin typeface="Montserrat"/>
                <a:ea typeface="Montserrat"/>
                <a:cs typeface="Montserrat"/>
                <a:sym typeface="Montserrat"/>
              </a:rPr>
              <a:t>Represents choice and consequences</a:t>
            </a:r>
          </a:p>
          <a:p>
            <a:pPr algn="ctr">
              <a:lnSpc>
                <a:spcPts val="5880"/>
              </a:lnSpc>
            </a:pPr>
          </a:p>
          <a:p>
            <a:pPr algn="ctr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325FAB"/>
                </a:solidFill>
                <a:latin typeface="Montserrat"/>
                <a:ea typeface="Montserrat"/>
                <a:cs typeface="Montserrat"/>
                <a:sym typeface="Montserrat"/>
              </a:rPr>
              <a:t>Letters: A narrative device to explore freedom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9218456">
            <a:off x="-2238608" y="4779626"/>
            <a:ext cx="8618089" cy="13033502"/>
          </a:xfrm>
          <a:custGeom>
            <a:avLst/>
            <a:gdLst/>
            <a:ahLst/>
            <a:cxnLst/>
            <a:rect r="r" b="b" t="t" l="l"/>
            <a:pathLst>
              <a:path h="13033502" w="8618089">
                <a:moveTo>
                  <a:pt x="0" y="13033502"/>
                </a:moveTo>
                <a:lnTo>
                  <a:pt x="8618088" y="13033502"/>
                </a:lnTo>
                <a:lnTo>
                  <a:pt x="8618088" y="0"/>
                </a:lnTo>
                <a:lnTo>
                  <a:pt x="0" y="0"/>
                </a:lnTo>
                <a:lnTo>
                  <a:pt x="0" y="13033502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3202963">
            <a:off x="13886912" y="-2812700"/>
            <a:ext cx="5350886" cy="7682800"/>
          </a:xfrm>
          <a:custGeom>
            <a:avLst/>
            <a:gdLst/>
            <a:ahLst/>
            <a:cxnLst/>
            <a:rect r="r" b="b" t="t" l="l"/>
            <a:pathLst>
              <a:path h="7682800" w="5350886">
                <a:moveTo>
                  <a:pt x="0" y="7682800"/>
                </a:moveTo>
                <a:lnTo>
                  <a:pt x="5350887" y="7682800"/>
                </a:lnTo>
                <a:lnTo>
                  <a:pt x="5350887" y="0"/>
                </a:lnTo>
                <a:lnTo>
                  <a:pt x="0" y="0"/>
                </a:lnTo>
                <a:lnTo>
                  <a:pt x="0" y="7682800"/>
                </a:lnTo>
                <a:close/>
              </a:path>
            </a:pathLst>
          </a:custGeom>
          <a:blipFill>
            <a:blip r:embed="rId4"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13723" y="1896494"/>
            <a:ext cx="4679066" cy="7141771"/>
          </a:xfrm>
          <a:custGeom>
            <a:avLst/>
            <a:gdLst/>
            <a:ahLst/>
            <a:cxnLst/>
            <a:rect r="r" b="b" t="t" l="l"/>
            <a:pathLst>
              <a:path h="7141771" w="4679066">
                <a:moveTo>
                  <a:pt x="0" y="0"/>
                </a:moveTo>
                <a:lnTo>
                  <a:pt x="4679066" y="0"/>
                </a:lnTo>
                <a:lnTo>
                  <a:pt x="4679066" y="7141771"/>
                </a:lnTo>
                <a:lnTo>
                  <a:pt x="0" y="71417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8474" t="0" r="-4053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23925"/>
            <a:ext cx="10179397" cy="617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 i="true" u="sng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Karim’s Role</a:t>
            </a:r>
          </a:p>
          <a:p>
            <a:pPr algn="ctr">
              <a:lnSpc>
                <a:spcPts val="7840"/>
              </a:lnSpc>
              <a:spcBef>
                <a:spcPct val="0"/>
              </a:spcBef>
            </a:pPr>
          </a:p>
          <a:p>
            <a:pPr algn="ctr">
              <a:lnSpc>
                <a:spcPts val="7840"/>
              </a:lnSpc>
              <a:spcBef>
                <a:spcPct val="0"/>
              </a:spcBef>
            </a:pPr>
          </a:p>
          <a:p>
            <a:pPr algn="ctr">
              <a:lnSpc>
                <a:spcPts val="7840"/>
              </a:lnSpc>
              <a:spcBef>
                <a:spcPct val="0"/>
              </a:spcBef>
            </a:pPr>
          </a:p>
          <a:p>
            <a:pPr algn="ctr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Activist and love interest</a:t>
            </a:r>
          </a:p>
          <a:p>
            <a:pPr algn="ctr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Represents modernity and conflict</a:t>
            </a:r>
          </a:p>
          <a:p>
            <a:pPr algn="ctr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Challenges Nazneen’s worldview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9218456">
            <a:off x="-2238608" y="4779626"/>
            <a:ext cx="8618089" cy="13033502"/>
          </a:xfrm>
          <a:custGeom>
            <a:avLst/>
            <a:gdLst/>
            <a:ahLst/>
            <a:cxnLst/>
            <a:rect r="r" b="b" t="t" l="l"/>
            <a:pathLst>
              <a:path h="13033502" w="8618089">
                <a:moveTo>
                  <a:pt x="0" y="13033502"/>
                </a:moveTo>
                <a:lnTo>
                  <a:pt x="8618088" y="13033502"/>
                </a:lnTo>
                <a:lnTo>
                  <a:pt x="8618088" y="0"/>
                </a:lnTo>
                <a:lnTo>
                  <a:pt x="0" y="0"/>
                </a:lnTo>
                <a:lnTo>
                  <a:pt x="0" y="13033502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3202963">
            <a:off x="14488607" y="-3570682"/>
            <a:ext cx="5350886" cy="7682800"/>
          </a:xfrm>
          <a:custGeom>
            <a:avLst/>
            <a:gdLst/>
            <a:ahLst/>
            <a:cxnLst/>
            <a:rect r="r" b="b" t="t" l="l"/>
            <a:pathLst>
              <a:path h="7682800" w="5350886">
                <a:moveTo>
                  <a:pt x="0" y="7682800"/>
                </a:moveTo>
                <a:lnTo>
                  <a:pt x="5350886" y="7682800"/>
                </a:lnTo>
                <a:lnTo>
                  <a:pt x="5350886" y="0"/>
                </a:lnTo>
                <a:lnTo>
                  <a:pt x="0" y="0"/>
                </a:lnTo>
                <a:lnTo>
                  <a:pt x="0" y="768280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927976" y="3486833"/>
            <a:ext cx="7392173" cy="37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 i="true">
                <a:solidFill>
                  <a:srgbClr val="4D4D4D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Traditional expectations of women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 i="true">
                <a:solidFill>
                  <a:srgbClr val="4D4D4D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Nazneen’s empowerment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 i="true">
                <a:solidFill>
                  <a:srgbClr val="4D4D4D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Contrast with Hasina’s choices</a:t>
            </a:r>
          </a:p>
          <a:p>
            <a:pPr algn="r">
              <a:lnSpc>
                <a:spcPts val="420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425438" y="1460072"/>
            <a:ext cx="4958804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 i="true">
                <a:solidFill>
                  <a:srgbClr val="4D4D4D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Gender Roles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F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6231" y="3327113"/>
            <a:ext cx="7078944" cy="243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325FAB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Cultural Displacement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-9323698">
            <a:off x="448800" y="100433"/>
            <a:ext cx="7738312" cy="11110665"/>
          </a:xfrm>
          <a:custGeom>
            <a:avLst/>
            <a:gdLst/>
            <a:ahLst/>
            <a:cxnLst/>
            <a:rect r="r" b="b" t="t" l="l"/>
            <a:pathLst>
              <a:path h="11110665" w="7738312">
                <a:moveTo>
                  <a:pt x="7738313" y="11110665"/>
                </a:moveTo>
                <a:lnTo>
                  <a:pt x="0" y="11110665"/>
                </a:lnTo>
                <a:lnTo>
                  <a:pt x="0" y="0"/>
                </a:lnTo>
                <a:lnTo>
                  <a:pt x="7738313" y="0"/>
                </a:lnTo>
                <a:lnTo>
                  <a:pt x="7738313" y="11110665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402374" y="2802710"/>
            <a:ext cx="7078944" cy="562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Clash of traditions in a new setting</a:t>
            </a:r>
          </a:p>
          <a:p>
            <a:pPr algn="ctr">
              <a:lnSpc>
                <a:spcPts val="5880"/>
              </a:lnSpc>
            </a:pPr>
          </a:p>
          <a:p>
            <a:pPr algn="ctr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Generational conflicts</a:t>
            </a:r>
          </a:p>
          <a:p>
            <a:pPr algn="ctr">
              <a:lnSpc>
                <a:spcPts val="5880"/>
              </a:lnSpc>
            </a:pPr>
          </a:p>
          <a:p>
            <a:pPr algn="ctr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Identity crises among immigrants</a:t>
            </a:r>
          </a:p>
          <a:p>
            <a:pPr algn="ctr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27493" y="1200017"/>
            <a:ext cx="14944400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325FAB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Symbolism</a:t>
            </a:r>
          </a:p>
        </p:txBody>
      </p:sp>
      <p:sp>
        <p:nvSpPr>
          <p:cNvPr name="Freeform 3" id="3"/>
          <p:cNvSpPr/>
          <p:nvPr/>
        </p:nvSpPr>
        <p:spPr>
          <a:xfrm flipH="false" flipV="true" rot="-3878783">
            <a:off x="13986842" y="-2908559"/>
            <a:ext cx="7122143" cy="10225969"/>
          </a:xfrm>
          <a:custGeom>
            <a:avLst/>
            <a:gdLst/>
            <a:ahLst/>
            <a:cxnLst/>
            <a:rect r="r" b="b" t="t" l="l"/>
            <a:pathLst>
              <a:path h="10225969" w="7122143">
                <a:moveTo>
                  <a:pt x="0" y="10225970"/>
                </a:moveTo>
                <a:lnTo>
                  <a:pt x="7122143" y="10225970"/>
                </a:lnTo>
                <a:lnTo>
                  <a:pt x="7122143" y="0"/>
                </a:lnTo>
                <a:lnTo>
                  <a:pt x="0" y="0"/>
                </a:lnTo>
                <a:lnTo>
                  <a:pt x="0" y="1022597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7493" y="6883272"/>
            <a:ext cx="516608" cy="503458"/>
          </a:xfrm>
          <a:custGeom>
            <a:avLst/>
            <a:gdLst/>
            <a:ahLst/>
            <a:cxnLst/>
            <a:rect r="r" b="b" t="t" l="l"/>
            <a:pathLst>
              <a:path h="503458" w="516608">
                <a:moveTo>
                  <a:pt x="0" y="0"/>
                </a:moveTo>
                <a:lnTo>
                  <a:pt x="516608" y="0"/>
                </a:lnTo>
                <a:lnTo>
                  <a:pt x="516608" y="503458"/>
                </a:lnTo>
                <a:lnTo>
                  <a:pt x="0" y="5034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653907" y="6848600"/>
            <a:ext cx="420749" cy="572802"/>
          </a:xfrm>
          <a:custGeom>
            <a:avLst/>
            <a:gdLst/>
            <a:ahLst/>
            <a:cxnLst/>
            <a:rect r="r" b="b" t="t" l="l"/>
            <a:pathLst>
              <a:path h="572802" w="420749">
                <a:moveTo>
                  <a:pt x="0" y="0"/>
                </a:moveTo>
                <a:lnTo>
                  <a:pt x="420749" y="0"/>
                </a:lnTo>
                <a:lnTo>
                  <a:pt x="420749" y="572802"/>
                </a:lnTo>
                <a:lnTo>
                  <a:pt x="0" y="5728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27493" y="3494202"/>
            <a:ext cx="636447" cy="572802"/>
          </a:xfrm>
          <a:custGeom>
            <a:avLst/>
            <a:gdLst/>
            <a:ahLst/>
            <a:cxnLst/>
            <a:rect r="r" b="b" t="t" l="l"/>
            <a:pathLst>
              <a:path h="572802" w="636447">
                <a:moveTo>
                  <a:pt x="0" y="0"/>
                </a:moveTo>
                <a:lnTo>
                  <a:pt x="636447" y="0"/>
                </a:lnTo>
                <a:lnTo>
                  <a:pt x="636447" y="572803"/>
                </a:lnTo>
                <a:lnTo>
                  <a:pt x="0" y="5728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653907" y="3522609"/>
            <a:ext cx="501916" cy="515988"/>
          </a:xfrm>
          <a:custGeom>
            <a:avLst/>
            <a:gdLst/>
            <a:ahLst/>
            <a:cxnLst/>
            <a:rect r="r" b="b" t="t" l="l"/>
            <a:pathLst>
              <a:path h="515988" w="501916">
                <a:moveTo>
                  <a:pt x="0" y="0"/>
                </a:moveTo>
                <a:lnTo>
                  <a:pt x="501916" y="0"/>
                </a:lnTo>
                <a:lnTo>
                  <a:pt x="501916" y="515989"/>
                </a:lnTo>
                <a:lnTo>
                  <a:pt x="0" y="5159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780321" y="3522609"/>
            <a:ext cx="532446" cy="515988"/>
          </a:xfrm>
          <a:custGeom>
            <a:avLst/>
            <a:gdLst/>
            <a:ahLst/>
            <a:cxnLst/>
            <a:rect r="r" b="b" t="t" l="l"/>
            <a:pathLst>
              <a:path h="515988" w="532446">
                <a:moveTo>
                  <a:pt x="0" y="0"/>
                </a:moveTo>
                <a:lnTo>
                  <a:pt x="532445" y="0"/>
                </a:lnTo>
                <a:lnTo>
                  <a:pt x="532445" y="515989"/>
                </a:lnTo>
                <a:lnTo>
                  <a:pt x="0" y="515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27493" y="4228930"/>
            <a:ext cx="4176191" cy="1559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199">
                <a:solidFill>
                  <a:srgbClr val="4D4D4D"/>
                </a:solidFill>
                <a:latin typeface="Noto Serif"/>
                <a:ea typeface="Noto Serif"/>
                <a:cs typeface="Noto Serif"/>
                <a:sym typeface="Noto Serif"/>
              </a:rPr>
              <a:t>Ice skating: Freedom and control</a:t>
            </a:r>
          </a:p>
          <a:p>
            <a:pPr algn="l" marL="0" indent="0" lvl="0">
              <a:lnSpc>
                <a:spcPts val="415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6653907" y="4228930"/>
            <a:ext cx="4176191" cy="2083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199">
                <a:solidFill>
                  <a:srgbClr val="4D4D4D"/>
                </a:solidFill>
                <a:latin typeface="Noto Serif"/>
                <a:ea typeface="Noto Serif"/>
                <a:cs typeface="Noto Serif"/>
                <a:sym typeface="Noto Serif"/>
              </a:rPr>
              <a:t>Letters: Connection to Bangladesh and Hasina</a:t>
            </a:r>
          </a:p>
          <a:p>
            <a:pPr algn="l" marL="0" indent="0" lvl="0">
              <a:lnSpc>
                <a:spcPts val="415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1780321" y="4228930"/>
            <a:ext cx="4167481" cy="1559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199">
                <a:solidFill>
                  <a:srgbClr val="4D4D4D"/>
                </a:solidFill>
                <a:latin typeface="Noto Serif"/>
                <a:ea typeface="Noto Serif"/>
                <a:cs typeface="Noto Serif"/>
                <a:sym typeface="Noto Serif"/>
              </a:rPr>
              <a:t>Brick Lane: Cultural convergence</a:t>
            </a:r>
          </a:p>
          <a:p>
            <a:pPr algn="l" marL="0" indent="0" lvl="0">
              <a:lnSpc>
                <a:spcPts val="415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27493" y="7583327"/>
            <a:ext cx="4176191" cy="1559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199">
                <a:solidFill>
                  <a:srgbClr val="4D4D4D"/>
                </a:solidFill>
                <a:latin typeface="Noto Serif"/>
                <a:ea typeface="Noto Serif"/>
                <a:cs typeface="Noto Serif"/>
                <a:sym typeface="Noto Serif"/>
              </a:rPr>
              <a:t>Blend of English and Bengali</a:t>
            </a:r>
          </a:p>
          <a:p>
            <a:pPr algn="l" marL="0" indent="0" lvl="0">
              <a:lnSpc>
                <a:spcPts val="4159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6653907" y="7583327"/>
            <a:ext cx="4176191" cy="1559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199">
                <a:solidFill>
                  <a:srgbClr val="4D4D4D"/>
                </a:solidFill>
                <a:latin typeface="Noto Serif"/>
                <a:ea typeface="Noto Serif"/>
                <a:cs typeface="Noto Serif"/>
                <a:sym typeface="Noto Serif"/>
              </a:rPr>
              <a:t>Letters as a narrative technique</a:t>
            </a:r>
          </a:p>
          <a:p>
            <a:pPr algn="l" marL="0" indent="0" lvl="0">
              <a:lnSpc>
                <a:spcPts val="4159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527493" y="5664072"/>
            <a:ext cx="14944400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325FAB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 Language and Style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3295423">
            <a:off x="-4779243" y="-1355936"/>
            <a:ext cx="7471806" cy="11299931"/>
          </a:xfrm>
          <a:custGeom>
            <a:avLst/>
            <a:gdLst/>
            <a:ahLst/>
            <a:cxnLst/>
            <a:rect r="r" b="b" t="t" l="l"/>
            <a:pathLst>
              <a:path h="11299931" w="7471806">
                <a:moveTo>
                  <a:pt x="7471806" y="0"/>
                </a:moveTo>
                <a:lnTo>
                  <a:pt x="0" y="0"/>
                </a:lnTo>
                <a:lnTo>
                  <a:pt x="0" y="11299931"/>
                </a:lnTo>
                <a:lnTo>
                  <a:pt x="7471806" y="11299931"/>
                </a:lnTo>
                <a:lnTo>
                  <a:pt x="7471806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241351">
            <a:off x="15619546" y="-1394114"/>
            <a:ext cx="7471806" cy="11299931"/>
          </a:xfrm>
          <a:custGeom>
            <a:avLst/>
            <a:gdLst/>
            <a:ahLst/>
            <a:cxnLst/>
            <a:rect r="r" b="b" t="t" l="l"/>
            <a:pathLst>
              <a:path h="11299931" w="7471806">
                <a:moveTo>
                  <a:pt x="0" y="0"/>
                </a:moveTo>
                <a:lnTo>
                  <a:pt x="7471806" y="0"/>
                </a:lnTo>
                <a:lnTo>
                  <a:pt x="7471806" y="11299931"/>
                </a:lnTo>
                <a:lnTo>
                  <a:pt x="0" y="11299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111104" y="2498275"/>
            <a:ext cx="15160330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  <a:spcBef>
                <a:spcPct val="0"/>
              </a:spcBef>
            </a:pPr>
            <a:r>
              <a:rPr lang="en-US" b="true" sz="5600">
                <a:solidFill>
                  <a:srgbClr val="325FAB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Representation of Community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563835" y="3703648"/>
            <a:ext cx="3349878" cy="2086219"/>
            <a:chOff x="0" y="0"/>
            <a:chExt cx="4466505" cy="2781626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4466505" cy="2781626"/>
              <a:chOff x="0" y="0"/>
              <a:chExt cx="14300903" cy="890623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4300902" cy="8906239"/>
              </a:xfrm>
              <a:custGeom>
                <a:avLst/>
                <a:gdLst/>
                <a:ahLst/>
                <a:cxnLst/>
                <a:rect r="r" b="b" t="t" l="l"/>
                <a:pathLst>
                  <a:path h="8906239" w="14300902">
                    <a:moveTo>
                      <a:pt x="0" y="0"/>
                    </a:moveTo>
                    <a:lnTo>
                      <a:pt x="0" y="8906239"/>
                    </a:lnTo>
                    <a:lnTo>
                      <a:pt x="14300902" y="8906239"/>
                    </a:lnTo>
                    <a:lnTo>
                      <a:pt x="14300902" y="0"/>
                    </a:lnTo>
                    <a:lnTo>
                      <a:pt x="0" y="0"/>
                    </a:lnTo>
                    <a:close/>
                    <a:moveTo>
                      <a:pt x="14239943" y="8845279"/>
                    </a:moveTo>
                    <a:lnTo>
                      <a:pt x="59690" y="8845279"/>
                    </a:lnTo>
                    <a:lnTo>
                      <a:pt x="59690" y="59690"/>
                    </a:lnTo>
                    <a:lnTo>
                      <a:pt x="14239943" y="59690"/>
                    </a:lnTo>
                    <a:lnTo>
                      <a:pt x="14239943" y="8845279"/>
                    </a:lnTo>
                    <a:close/>
                  </a:path>
                </a:pathLst>
              </a:custGeom>
              <a:solidFill>
                <a:srgbClr val="325FAB"/>
              </a:solidFill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266987" y="291205"/>
              <a:ext cx="3932531" cy="2170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9"/>
                </a:lnSpc>
              </a:pPr>
              <a:r>
                <a:rPr lang="en-US" sz="2499" b="true">
                  <a:solidFill>
                    <a:srgbClr val="4D4D4D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Bangladeshi diaspora in London</a:t>
              </a:r>
            </a:p>
            <a:p>
              <a:pPr algn="ctr" marL="0" indent="0" lvl="0">
                <a:lnSpc>
                  <a:spcPts val="324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 rot="5400000">
            <a:off x="2852599" y="6168899"/>
            <a:ext cx="772350" cy="0"/>
          </a:xfrm>
          <a:prstGeom prst="line">
            <a:avLst/>
          </a:prstGeom>
          <a:ln cap="rnd" w="19050">
            <a:solidFill>
              <a:srgbClr val="325FAB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0" id="10"/>
          <p:cNvGrpSpPr/>
          <p:nvPr/>
        </p:nvGrpSpPr>
        <p:grpSpPr>
          <a:xfrm rot="0">
            <a:off x="5500652" y="3703648"/>
            <a:ext cx="3349878" cy="2086219"/>
            <a:chOff x="0" y="0"/>
            <a:chExt cx="4466505" cy="2781626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4466505" cy="2781626"/>
              <a:chOff x="0" y="0"/>
              <a:chExt cx="14300903" cy="8906239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4300902" cy="8906239"/>
              </a:xfrm>
              <a:custGeom>
                <a:avLst/>
                <a:gdLst/>
                <a:ahLst/>
                <a:cxnLst/>
                <a:rect r="r" b="b" t="t" l="l"/>
                <a:pathLst>
                  <a:path h="8906239" w="14300902">
                    <a:moveTo>
                      <a:pt x="0" y="0"/>
                    </a:moveTo>
                    <a:lnTo>
                      <a:pt x="0" y="8906239"/>
                    </a:lnTo>
                    <a:lnTo>
                      <a:pt x="14300902" y="8906239"/>
                    </a:lnTo>
                    <a:lnTo>
                      <a:pt x="14300902" y="0"/>
                    </a:lnTo>
                    <a:lnTo>
                      <a:pt x="0" y="0"/>
                    </a:lnTo>
                    <a:close/>
                    <a:moveTo>
                      <a:pt x="14239943" y="8845279"/>
                    </a:moveTo>
                    <a:lnTo>
                      <a:pt x="59690" y="8845279"/>
                    </a:lnTo>
                    <a:lnTo>
                      <a:pt x="59690" y="59690"/>
                    </a:lnTo>
                    <a:lnTo>
                      <a:pt x="14239943" y="59690"/>
                    </a:lnTo>
                    <a:lnTo>
                      <a:pt x="14239943" y="8845279"/>
                    </a:lnTo>
                    <a:close/>
                  </a:path>
                </a:pathLst>
              </a:custGeom>
              <a:solidFill>
                <a:srgbClr val="325FAB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266987" y="291205"/>
              <a:ext cx="3932531" cy="2170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9"/>
                </a:lnSpc>
              </a:pPr>
              <a:r>
                <a:rPr lang="en-US" sz="2499" b="true">
                  <a:solidFill>
                    <a:srgbClr val="4D4D4D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Strength and limitations of community</a:t>
              </a:r>
            </a:p>
            <a:p>
              <a:pPr algn="ctr" marL="0" indent="0" lvl="0">
                <a:lnSpc>
                  <a:spcPts val="324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4" id="14"/>
          <p:cNvSpPr/>
          <p:nvPr/>
        </p:nvSpPr>
        <p:spPr>
          <a:xfrm rot="5400000">
            <a:off x="6789416" y="6168899"/>
            <a:ext cx="772350" cy="0"/>
          </a:xfrm>
          <a:prstGeom prst="line">
            <a:avLst/>
          </a:prstGeom>
          <a:ln cap="rnd" w="19050">
            <a:solidFill>
              <a:srgbClr val="325FAB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5" id="15"/>
          <p:cNvGrpSpPr/>
          <p:nvPr/>
        </p:nvGrpSpPr>
        <p:grpSpPr>
          <a:xfrm rot="0">
            <a:off x="9437469" y="3703648"/>
            <a:ext cx="3349878" cy="2086219"/>
            <a:chOff x="0" y="0"/>
            <a:chExt cx="4466505" cy="2781626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4466505" cy="2781626"/>
              <a:chOff x="0" y="0"/>
              <a:chExt cx="14300903" cy="8906239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4300902" cy="8906239"/>
              </a:xfrm>
              <a:custGeom>
                <a:avLst/>
                <a:gdLst/>
                <a:ahLst/>
                <a:cxnLst/>
                <a:rect r="r" b="b" t="t" l="l"/>
                <a:pathLst>
                  <a:path h="8906239" w="14300902">
                    <a:moveTo>
                      <a:pt x="0" y="0"/>
                    </a:moveTo>
                    <a:lnTo>
                      <a:pt x="0" y="8906239"/>
                    </a:lnTo>
                    <a:lnTo>
                      <a:pt x="14300902" y="8906239"/>
                    </a:lnTo>
                    <a:lnTo>
                      <a:pt x="14300902" y="0"/>
                    </a:lnTo>
                    <a:lnTo>
                      <a:pt x="0" y="0"/>
                    </a:lnTo>
                    <a:close/>
                    <a:moveTo>
                      <a:pt x="14239943" y="8845279"/>
                    </a:moveTo>
                    <a:lnTo>
                      <a:pt x="59690" y="8845279"/>
                    </a:lnTo>
                    <a:lnTo>
                      <a:pt x="59690" y="59690"/>
                    </a:lnTo>
                    <a:lnTo>
                      <a:pt x="14239943" y="59690"/>
                    </a:lnTo>
                    <a:lnTo>
                      <a:pt x="14239943" y="8845279"/>
                    </a:lnTo>
                    <a:close/>
                  </a:path>
                </a:pathLst>
              </a:custGeom>
              <a:solidFill>
                <a:srgbClr val="325FAB"/>
              </a:solid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266987" y="291205"/>
              <a:ext cx="3932531" cy="2170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9"/>
                </a:lnSpc>
              </a:pPr>
              <a:r>
                <a:rPr lang="en-US" sz="2499" b="true">
                  <a:solidFill>
                    <a:srgbClr val="4D4D4D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Cultural preservation vs. assimilation</a:t>
              </a:r>
            </a:p>
            <a:p>
              <a:pPr algn="ctr" marL="0" indent="0" lvl="0">
                <a:lnSpc>
                  <a:spcPts val="324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9" id="19"/>
          <p:cNvSpPr/>
          <p:nvPr/>
        </p:nvSpPr>
        <p:spPr>
          <a:xfrm rot="5400000">
            <a:off x="10726233" y="6168899"/>
            <a:ext cx="772350" cy="0"/>
          </a:xfrm>
          <a:prstGeom prst="line">
            <a:avLst/>
          </a:prstGeom>
          <a:ln cap="rnd" w="19050">
            <a:solidFill>
              <a:srgbClr val="325FAB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0" id="20"/>
          <p:cNvGrpSpPr/>
          <p:nvPr/>
        </p:nvGrpSpPr>
        <p:grpSpPr>
          <a:xfrm rot="0">
            <a:off x="13374286" y="3703648"/>
            <a:ext cx="3349878" cy="2086219"/>
            <a:chOff x="0" y="0"/>
            <a:chExt cx="4466505" cy="2781626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4466505" cy="2781626"/>
              <a:chOff x="0" y="0"/>
              <a:chExt cx="14300903" cy="8906239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4300902" cy="8906239"/>
              </a:xfrm>
              <a:custGeom>
                <a:avLst/>
                <a:gdLst/>
                <a:ahLst/>
                <a:cxnLst/>
                <a:rect r="r" b="b" t="t" l="l"/>
                <a:pathLst>
                  <a:path h="8906239" w="14300902">
                    <a:moveTo>
                      <a:pt x="0" y="0"/>
                    </a:moveTo>
                    <a:lnTo>
                      <a:pt x="0" y="8906239"/>
                    </a:lnTo>
                    <a:lnTo>
                      <a:pt x="14300902" y="8906239"/>
                    </a:lnTo>
                    <a:lnTo>
                      <a:pt x="14300902" y="0"/>
                    </a:lnTo>
                    <a:lnTo>
                      <a:pt x="0" y="0"/>
                    </a:lnTo>
                    <a:close/>
                    <a:moveTo>
                      <a:pt x="14239943" y="8845279"/>
                    </a:moveTo>
                    <a:lnTo>
                      <a:pt x="59690" y="8845279"/>
                    </a:lnTo>
                    <a:lnTo>
                      <a:pt x="59690" y="59690"/>
                    </a:lnTo>
                    <a:lnTo>
                      <a:pt x="14239943" y="59690"/>
                    </a:lnTo>
                    <a:lnTo>
                      <a:pt x="14239943" y="8845279"/>
                    </a:lnTo>
                    <a:close/>
                  </a:path>
                </a:pathLst>
              </a:custGeom>
              <a:solidFill>
                <a:srgbClr val="325FAB"/>
              </a:solidFill>
            </p:spPr>
          </p:sp>
        </p:grpSp>
        <p:sp>
          <p:nvSpPr>
            <p:cNvPr name="TextBox 23" id="23"/>
            <p:cNvSpPr txBox="true"/>
            <p:nvPr/>
          </p:nvSpPr>
          <p:spPr>
            <a:xfrm rot="0">
              <a:off x="266987" y="291205"/>
              <a:ext cx="3932531" cy="2170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9"/>
                </a:lnSpc>
              </a:pPr>
              <a:r>
                <a:rPr lang="en-US" sz="2499" b="true">
                  <a:solidFill>
                    <a:srgbClr val="4D4D4D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External: Cultural and familial expectations</a:t>
              </a:r>
            </a:p>
            <a:p>
              <a:pPr algn="ctr" marL="0" indent="0" lvl="0">
                <a:lnSpc>
                  <a:spcPts val="324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4" id="24"/>
          <p:cNvSpPr/>
          <p:nvPr/>
        </p:nvSpPr>
        <p:spPr>
          <a:xfrm rot="5400000">
            <a:off x="14663050" y="6168899"/>
            <a:ext cx="772350" cy="0"/>
          </a:xfrm>
          <a:prstGeom prst="line">
            <a:avLst/>
          </a:prstGeom>
          <a:ln cap="rnd" w="19050">
            <a:solidFill>
              <a:srgbClr val="325FAB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9218456">
            <a:off x="-3280344" y="5398084"/>
            <a:ext cx="8618089" cy="13033502"/>
          </a:xfrm>
          <a:custGeom>
            <a:avLst/>
            <a:gdLst/>
            <a:ahLst/>
            <a:cxnLst/>
            <a:rect r="r" b="b" t="t" l="l"/>
            <a:pathLst>
              <a:path h="13033502" w="8618089">
                <a:moveTo>
                  <a:pt x="0" y="13033502"/>
                </a:moveTo>
                <a:lnTo>
                  <a:pt x="8618088" y="13033502"/>
                </a:lnTo>
                <a:lnTo>
                  <a:pt x="8618088" y="0"/>
                </a:lnTo>
                <a:lnTo>
                  <a:pt x="0" y="0"/>
                </a:lnTo>
                <a:lnTo>
                  <a:pt x="0" y="13033502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3202963">
            <a:off x="14488607" y="-3570682"/>
            <a:ext cx="5350886" cy="7682800"/>
          </a:xfrm>
          <a:custGeom>
            <a:avLst/>
            <a:gdLst/>
            <a:ahLst/>
            <a:cxnLst/>
            <a:rect r="r" b="b" t="t" l="l"/>
            <a:pathLst>
              <a:path h="7682800" w="5350886">
                <a:moveTo>
                  <a:pt x="0" y="7682800"/>
                </a:moveTo>
                <a:lnTo>
                  <a:pt x="5350886" y="7682800"/>
                </a:lnTo>
                <a:lnTo>
                  <a:pt x="5350886" y="0"/>
                </a:lnTo>
                <a:lnTo>
                  <a:pt x="0" y="0"/>
                </a:lnTo>
                <a:lnTo>
                  <a:pt x="0" y="768280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98169" y="1761620"/>
            <a:ext cx="7902956" cy="3239005"/>
            <a:chOff x="0" y="0"/>
            <a:chExt cx="10537274" cy="4318673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4583"/>
              <a:ext cx="10537274" cy="4314090"/>
              <a:chOff x="0" y="0"/>
              <a:chExt cx="33738359" cy="138129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3738359" cy="13812901"/>
              </a:xfrm>
              <a:custGeom>
                <a:avLst/>
                <a:gdLst/>
                <a:ahLst/>
                <a:cxnLst/>
                <a:rect r="r" b="b" t="t" l="l"/>
                <a:pathLst>
                  <a:path h="13812901" w="33738359">
                    <a:moveTo>
                      <a:pt x="0" y="0"/>
                    </a:moveTo>
                    <a:lnTo>
                      <a:pt x="0" y="13812901"/>
                    </a:lnTo>
                    <a:lnTo>
                      <a:pt x="33738359" y="13812901"/>
                    </a:lnTo>
                    <a:lnTo>
                      <a:pt x="33738359" y="0"/>
                    </a:lnTo>
                    <a:lnTo>
                      <a:pt x="0" y="0"/>
                    </a:lnTo>
                    <a:close/>
                    <a:moveTo>
                      <a:pt x="33677399" y="13751940"/>
                    </a:moveTo>
                    <a:lnTo>
                      <a:pt x="59690" y="13751940"/>
                    </a:lnTo>
                    <a:lnTo>
                      <a:pt x="59690" y="59690"/>
                    </a:lnTo>
                    <a:lnTo>
                      <a:pt x="33677399" y="59690"/>
                    </a:lnTo>
                    <a:lnTo>
                      <a:pt x="33677399" y="13751940"/>
                    </a:lnTo>
                    <a:close/>
                  </a:path>
                </a:pathLst>
              </a:custGeom>
              <a:solidFill>
                <a:srgbClr val="325FAB"/>
              </a:solidFill>
            </p:spPr>
          </p:sp>
        </p:grpSp>
        <p:sp>
          <p:nvSpPr>
            <p:cNvPr name="AutoShape 7" id="7"/>
            <p:cNvSpPr/>
            <p:nvPr/>
          </p:nvSpPr>
          <p:spPr>
            <a:xfrm rot="-5400000">
              <a:off x="561986" y="2146637"/>
              <a:ext cx="4318673" cy="0"/>
            </a:xfrm>
            <a:prstGeom prst="line">
              <a:avLst/>
            </a:prstGeom>
            <a:ln cap="rnd" w="25400">
              <a:solidFill>
                <a:srgbClr val="325FAB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3667191" y="1595185"/>
            <a:ext cx="4691573" cy="3571875"/>
            <a:chOff x="0" y="0"/>
            <a:chExt cx="6255430" cy="476250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28575"/>
              <a:ext cx="6255430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4D4D4D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Key Conflicts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719667"/>
              <a:ext cx="6255430" cy="4042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4D4D4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Internal: Nazneen’s self-discovery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4D4D4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External: Cultural and familial expectations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4D4D4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Political: Tensions within the immigrant comm</a:t>
              </a:r>
            </a:p>
            <a:p>
              <a:pPr algn="l">
                <a:lnSpc>
                  <a:spcPts val="349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405849" y="2630441"/>
            <a:ext cx="1454207" cy="1514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999"/>
              </a:lnSpc>
              <a:spcBef>
                <a:spcPct val="0"/>
              </a:spcBef>
            </a:pPr>
            <a:r>
              <a:rPr lang="en-US" b="true" sz="9999">
                <a:solidFill>
                  <a:srgbClr val="325FAB"/>
                </a:solidFill>
                <a:latin typeface="Noto Serif Display Ultra-Bold"/>
                <a:ea typeface="Noto Serif Display Ultra-Bold"/>
                <a:cs typeface="Noto Serif Display Ultra-Bold"/>
                <a:sym typeface="Noto Serif Display Ultra-Bold"/>
              </a:rPr>
              <a:t>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98169" y="5286375"/>
            <a:ext cx="7902956" cy="3239005"/>
            <a:chOff x="0" y="0"/>
            <a:chExt cx="10537274" cy="4318673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4583"/>
              <a:ext cx="10537274" cy="4314090"/>
              <a:chOff x="0" y="0"/>
              <a:chExt cx="33738359" cy="138129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33738359" cy="13812901"/>
              </a:xfrm>
              <a:custGeom>
                <a:avLst/>
                <a:gdLst/>
                <a:ahLst/>
                <a:cxnLst/>
                <a:rect r="r" b="b" t="t" l="l"/>
                <a:pathLst>
                  <a:path h="13812901" w="33738359">
                    <a:moveTo>
                      <a:pt x="0" y="0"/>
                    </a:moveTo>
                    <a:lnTo>
                      <a:pt x="0" y="13812901"/>
                    </a:lnTo>
                    <a:lnTo>
                      <a:pt x="33738359" y="13812901"/>
                    </a:lnTo>
                    <a:lnTo>
                      <a:pt x="33738359" y="0"/>
                    </a:lnTo>
                    <a:lnTo>
                      <a:pt x="0" y="0"/>
                    </a:lnTo>
                    <a:close/>
                    <a:moveTo>
                      <a:pt x="33677399" y="13751940"/>
                    </a:moveTo>
                    <a:lnTo>
                      <a:pt x="59690" y="13751940"/>
                    </a:lnTo>
                    <a:lnTo>
                      <a:pt x="59690" y="59690"/>
                    </a:lnTo>
                    <a:lnTo>
                      <a:pt x="33677399" y="59690"/>
                    </a:lnTo>
                    <a:lnTo>
                      <a:pt x="33677399" y="13751940"/>
                    </a:lnTo>
                    <a:close/>
                  </a:path>
                </a:pathLst>
              </a:custGeom>
              <a:solidFill>
                <a:srgbClr val="325FAB"/>
              </a:solidFill>
            </p:spPr>
          </p:sp>
        </p:grpSp>
        <p:sp>
          <p:nvSpPr>
            <p:cNvPr name="AutoShape 15" id="15"/>
            <p:cNvSpPr/>
            <p:nvPr/>
          </p:nvSpPr>
          <p:spPr>
            <a:xfrm rot="-5400000">
              <a:off x="561986" y="2146637"/>
              <a:ext cx="4318673" cy="0"/>
            </a:xfrm>
            <a:prstGeom prst="line">
              <a:avLst/>
            </a:prstGeom>
            <a:ln cap="rnd" w="25400">
              <a:solidFill>
                <a:srgbClr val="325FAB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3667191" y="5339015"/>
            <a:ext cx="4691573" cy="3133725"/>
            <a:chOff x="0" y="0"/>
            <a:chExt cx="6255430" cy="4178300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28575"/>
              <a:ext cx="6255430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4D4D4D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Comparisons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719667"/>
              <a:ext cx="6255430" cy="3458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4D4D4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Similar works: "White Teeth" by Zadi</a:t>
              </a:r>
              <a:r>
                <a:rPr lang="en-US" sz="2499">
                  <a:solidFill>
                    <a:srgbClr val="4D4D4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 Smith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4D4D4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Unique perspective: Focus on Bangladeshi wom</a:t>
              </a:r>
            </a:p>
            <a:p>
              <a:pPr algn="l">
                <a:lnSpc>
                  <a:spcPts val="349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405849" y="6155196"/>
            <a:ext cx="1454207" cy="1514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999"/>
              </a:lnSpc>
              <a:spcBef>
                <a:spcPct val="0"/>
              </a:spcBef>
            </a:pPr>
            <a:r>
              <a:rPr lang="en-US" b="true" sz="9999">
                <a:solidFill>
                  <a:srgbClr val="325FAB"/>
                </a:solidFill>
                <a:latin typeface="Noto Serif Display Ultra-Bold"/>
                <a:ea typeface="Noto Serif Display Ultra-Bold"/>
                <a:cs typeface="Noto Serif Display Ultra-Bold"/>
                <a:sym typeface="Noto Serif Display Ultra-Bold"/>
              </a:rPr>
              <a:t>O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286875" y="1761620"/>
            <a:ext cx="7902956" cy="3239005"/>
            <a:chOff x="0" y="0"/>
            <a:chExt cx="10537274" cy="4318673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4583"/>
              <a:ext cx="10537274" cy="4314090"/>
              <a:chOff x="0" y="0"/>
              <a:chExt cx="33738359" cy="138129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33738359" cy="13812901"/>
              </a:xfrm>
              <a:custGeom>
                <a:avLst/>
                <a:gdLst/>
                <a:ahLst/>
                <a:cxnLst/>
                <a:rect r="r" b="b" t="t" l="l"/>
                <a:pathLst>
                  <a:path h="13812901" w="33738359">
                    <a:moveTo>
                      <a:pt x="0" y="0"/>
                    </a:moveTo>
                    <a:lnTo>
                      <a:pt x="0" y="13812901"/>
                    </a:lnTo>
                    <a:lnTo>
                      <a:pt x="33738359" y="13812901"/>
                    </a:lnTo>
                    <a:lnTo>
                      <a:pt x="33738359" y="0"/>
                    </a:lnTo>
                    <a:lnTo>
                      <a:pt x="0" y="0"/>
                    </a:lnTo>
                    <a:close/>
                    <a:moveTo>
                      <a:pt x="33677399" y="13751940"/>
                    </a:moveTo>
                    <a:lnTo>
                      <a:pt x="59690" y="13751940"/>
                    </a:lnTo>
                    <a:lnTo>
                      <a:pt x="59690" y="59690"/>
                    </a:lnTo>
                    <a:lnTo>
                      <a:pt x="33677399" y="59690"/>
                    </a:lnTo>
                    <a:lnTo>
                      <a:pt x="33677399" y="13751940"/>
                    </a:lnTo>
                    <a:close/>
                  </a:path>
                </a:pathLst>
              </a:custGeom>
              <a:solidFill>
                <a:srgbClr val="325FAB"/>
              </a:solidFill>
            </p:spPr>
          </p:sp>
        </p:grpSp>
        <p:sp>
          <p:nvSpPr>
            <p:cNvPr name="AutoShape 23" id="23"/>
            <p:cNvSpPr/>
            <p:nvPr/>
          </p:nvSpPr>
          <p:spPr>
            <a:xfrm rot="-5400000">
              <a:off x="561986" y="2146637"/>
              <a:ext cx="4318673" cy="0"/>
            </a:xfrm>
            <a:prstGeom prst="line">
              <a:avLst/>
            </a:prstGeom>
            <a:ln cap="rnd" w="25400">
              <a:solidFill>
                <a:srgbClr val="325FAB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24" id="24"/>
          <p:cNvGrpSpPr/>
          <p:nvPr/>
        </p:nvGrpSpPr>
        <p:grpSpPr>
          <a:xfrm rot="0">
            <a:off x="11855897" y="1157035"/>
            <a:ext cx="4691573" cy="4448175"/>
            <a:chOff x="0" y="0"/>
            <a:chExt cx="6255430" cy="5930900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-28575"/>
              <a:ext cx="6255430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4D4D4D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Critical Reception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719667"/>
              <a:ext cx="6255430" cy="52112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4D4D4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Acclaimed for its portrayal of immigrant life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4D4D4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Criticized for stereotypes by some community members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4D4D4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Booker Prize shortlist recognition</a:t>
              </a:r>
            </a:p>
            <a:p>
              <a:pPr algn="l">
                <a:lnSpc>
                  <a:spcPts val="349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9594555" y="2630441"/>
            <a:ext cx="1454207" cy="1514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999"/>
              </a:lnSpc>
              <a:spcBef>
                <a:spcPct val="0"/>
              </a:spcBef>
            </a:pPr>
            <a:r>
              <a:rPr lang="en-US" b="true" sz="9999">
                <a:solidFill>
                  <a:srgbClr val="325FAB"/>
                </a:solidFill>
                <a:latin typeface="Noto Serif Display Ultra-Bold"/>
                <a:ea typeface="Noto Serif Display Ultra-Bold"/>
                <a:cs typeface="Noto Serif Display Ultra-Bold"/>
                <a:sym typeface="Noto Serif Display Ultra-Bold"/>
              </a:rPr>
              <a:t>W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9286875" y="5286375"/>
            <a:ext cx="7902956" cy="3239005"/>
            <a:chOff x="0" y="0"/>
            <a:chExt cx="10537274" cy="4318673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4583"/>
              <a:ext cx="10537274" cy="4314090"/>
              <a:chOff x="0" y="0"/>
              <a:chExt cx="33738359" cy="138129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33738359" cy="13812901"/>
              </a:xfrm>
              <a:custGeom>
                <a:avLst/>
                <a:gdLst/>
                <a:ahLst/>
                <a:cxnLst/>
                <a:rect r="r" b="b" t="t" l="l"/>
                <a:pathLst>
                  <a:path h="13812901" w="33738359">
                    <a:moveTo>
                      <a:pt x="0" y="0"/>
                    </a:moveTo>
                    <a:lnTo>
                      <a:pt x="0" y="13812901"/>
                    </a:lnTo>
                    <a:lnTo>
                      <a:pt x="33738359" y="13812901"/>
                    </a:lnTo>
                    <a:lnTo>
                      <a:pt x="33738359" y="0"/>
                    </a:lnTo>
                    <a:lnTo>
                      <a:pt x="0" y="0"/>
                    </a:lnTo>
                    <a:close/>
                    <a:moveTo>
                      <a:pt x="33677399" y="13751940"/>
                    </a:moveTo>
                    <a:lnTo>
                      <a:pt x="59690" y="13751940"/>
                    </a:lnTo>
                    <a:lnTo>
                      <a:pt x="59690" y="59690"/>
                    </a:lnTo>
                    <a:lnTo>
                      <a:pt x="33677399" y="59690"/>
                    </a:lnTo>
                    <a:lnTo>
                      <a:pt x="33677399" y="13751940"/>
                    </a:lnTo>
                    <a:close/>
                  </a:path>
                </a:pathLst>
              </a:custGeom>
              <a:solidFill>
                <a:srgbClr val="325FAB"/>
              </a:solidFill>
            </p:spPr>
          </p:sp>
        </p:grpSp>
        <p:sp>
          <p:nvSpPr>
            <p:cNvPr name="AutoShape 31" id="31"/>
            <p:cNvSpPr/>
            <p:nvPr/>
          </p:nvSpPr>
          <p:spPr>
            <a:xfrm rot="-5400000">
              <a:off x="561986" y="2146637"/>
              <a:ext cx="4318673" cy="0"/>
            </a:xfrm>
            <a:prstGeom prst="line">
              <a:avLst/>
            </a:prstGeom>
            <a:ln cap="rnd" w="25400">
              <a:solidFill>
                <a:srgbClr val="325FAB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32" id="32"/>
          <p:cNvGrpSpPr/>
          <p:nvPr/>
        </p:nvGrpSpPr>
        <p:grpSpPr>
          <a:xfrm rot="0">
            <a:off x="11855897" y="6215315"/>
            <a:ext cx="4691573" cy="1381125"/>
            <a:chOff x="0" y="0"/>
            <a:chExt cx="6255430" cy="1841500"/>
          </a:xfrm>
        </p:grpSpPr>
        <p:sp>
          <p:nvSpPr>
            <p:cNvPr name="TextBox 33" id="33"/>
            <p:cNvSpPr txBox="true"/>
            <p:nvPr/>
          </p:nvSpPr>
          <p:spPr>
            <a:xfrm rot="0">
              <a:off x="0" y="-28575"/>
              <a:ext cx="6255430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4D4D4D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Adaptation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0" y="719667"/>
              <a:ext cx="6255430" cy="1121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4D4D4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Adaptation communities</a:t>
              </a:r>
            </a:p>
            <a:p>
              <a:pPr algn="l">
                <a:lnSpc>
                  <a:spcPts val="3499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9594555" y="6155196"/>
            <a:ext cx="1454207" cy="1514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999"/>
              </a:lnSpc>
              <a:spcBef>
                <a:spcPct val="0"/>
              </a:spcBef>
            </a:pPr>
            <a:r>
              <a:rPr lang="en-US" b="true" sz="9999">
                <a:solidFill>
                  <a:srgbClr val="325FAB"/>
                </a:solidFill>
                <a:latin typeface="Noto Serif Display Ultra-Bold"/>
                <a:ea typeface="Noto Serif Display Ultra-Bold"/>
                <a:cs typeface="Noto Serif Display Ultra-Bold"/>
                <a:sym typeface="Noto Serif Display Ultra-Bold"/>
              </a:rPr>
              <a:t>T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48901" y="2430133"/>
            <a:ext cx="11570219" cy="5426734"/>
            <a:chOff x="0" y="0"/>
            <a:chExt cx="15426959" cy="723564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5426959" cy="162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600"/>
                </a:lnSpc>
                <a:spcBef>
                  <a:spcPct val="0"/>
                </a:spcBef>
              </a:pPr>
              <a:r>
                <a:rPr lang="en-US" b="true" sz="8000">
                  <a:solidFill>
                    <a:srgbClr val="325FAB"/>
                  </a:solidFill>
                  <a:latin typeface="Noto Serif Display Bold"/>
                  <a:ea typeface="Noto Serif Display Bold"/>
                  <a:cs typeface="Noto Serif Display Bold"/>
                  <a:sym typeface="Noto Serif Display Bold"/>
                </a:rPr>
                <a:t>Introduction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254900"/>
              <a:ext cx="15426959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59"/>
                </a:lnSpc>
                <a:spcBef>
                  <a:spcPct val="0"/>
                </a:spcBef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547564"/>
              <a:ext cx="15426959" cy="36880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4D4D4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Published: 2003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4D4D4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Author: Monica Ali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4D4D4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Genre: Contemporary Fiction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4D4D4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Notable: Shortlisted for the Booker Prize</a:t>
              </a:r>
            </a:p>
            <a:p>
              <a:pPr algn="l">
                <a:lnSpc>
                  <a:spcPts val="867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true" rot="-9323698">
            <a:off x="12072440" y="1106538"/>
            <a:ext cx="7738312" cy="11110665"/>
          </a:xfrm>
          <a:custGeom>
            <a:avLst/>
            <a:gdLst/>
            <a:ahLst/>
            <a:cxnLst/>
            <a:rect r="r" b="b" t="t" l="l"/>
            <a:pathLst>
              <a:path h="11110665" w="7738312">
                <a:moveTo>
                  <a:pt x="7738312" y="11110665"/>
                </a:moveTo>
                <a:lnTo>
                  <a:pt x="0" y="11110665"/>
                </a:lnTo>
                <a:lnTo>
                  <a:pt x="0" y="0"/>
                </a:lnTo>
                <a:lnTo>
                  <a:pt x="7738312" y="0"/>
                </a:lnTo>
                <a:lnTo>
                  <a:pt x="7738312" y="11110665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D8F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80264" y="2917416"/>
            <a:ext cx="13505728" cy="3726794"/>
            <a:chOff x="0" y="0"/>
            <a:chExt cx="18007638" cy="496905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8007638" cy="162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600"/>
                </a:lnSpc>
                <a:spcBef>
                  <a:spcPct val="0"/>
                </a:spcBef>
              </a:pPr>
              <a:r>
                <a:rPr lang="en-US" b="true" sz="8000">
                  <a:solidFill>
                    <a:srgbClr val="325FAB"/>
                  </a:solidFill>
                  <a:latin typeface="Noto Serif Display Bold"/>
                  <a:ea typeface="Noto Serif Display Bold"/>
                  <a:cs typeface="Noto Serif Display Bold"/>
                  <a:sym typeface="Noto Serif Display Bold"/>
                </a:rPr>
                <a:t>Author Overview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200670"/>
              <a:ext cx="18007638" cy="27683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690879" indent="-345439" lvl="1">
                <a:lnSpc>
                  <a:spcPts val="4159"/>
                </a:lnSpc>
                <a:buFont typeface="Arial"/>
                <a:buChar char="•"/>
              </a:pPr>
              <a:r>
                <a:rPr lang="en-US" sz="3199">
                  <a:solidFill>
                    <a:srgbClr val="4D4D4D"/>
                  </a:solidFill>
                  <a:latin typeface="Noto Serif"/>
                  <a:ea typeface="Noto Serif"/>
                  <a:cs typeface="Noto Serif"/>
                  <a:sym typeface="Noto Serif"/>
                </a:rPr>
                <a:t>Background: Born in Dhaka, Bang</a:t>
              </a:r>
              <a:r>
                <a:rPr lang="en-US" sz="3199">
                  <a:solidFill>
                    <a:srgbClr val="4D4D4D"/>
                  </a:solidFill>
                  <a:latin typeface="Noto Serif"/>
                  <a:ea typeface="Noto Serif"/>
                  <a:cs typeface="Noto Serif"/>
                  <a:sym typeface="Noto Serif"/>
                </a:rPr>
                <a:t>ladesh; raised in England</a:t>
              </a:r>
            </a:p>
            <a:p>
              <a:pPr algn="ctr" marL="690879" indent="-345439" lvl="1">
                <a:lnSpc>
                  <a:spcPts val="4159"/>
                </a:lnSpc>
                <a:buFont typeface="Arial"/>
                <a:buChar char="•"/>
              </a:pPr>
              <a:r>
                <a:rPr lang="en-US" sz="3199">
                  <a:solidFill>
                    <a:srgbClr val="4D4D4D"/>
                  </a:solidFill>
                  <a:latin typeface="Noto Serif"/>
                  <a:ea typeface="Noto Serif"/>
                  <a:cs typeface="Noto Serif"/>
                  <a:sym typeface="Noto Serif"/>
                </a:rPr>
                <a:t>Themes: Identity, migration, cultural conflict</a:t>
              </a:r>
            </a:p>
            <a:p>
              <a:pPr algn="ctr" marL="690879" indent="-345439" lvl="1">
                <a:lnSpc>
                  <a:spcPts val="4159"/>
                </a:lnSpc>
                <a:buFont typeface="Arial"/>
                <a:buChar char="•"/>
              </a:pPr>
              <a:r>
                <a:rPr lang="en-US" sz="3199">
                  <a:solidFill>
                    <a:srgbClr val="4D4D4D"/>
                  </a:solidFill>
                  <a:latin typeface="Noto Serif"/>
                  <a:ea typeface="Noto Serif"/>
                  <a:cs typeface="Noto Serif"/>
                  <a:sym typeface="Noto Serif"/>
                </a:rPr>
                <a:t>Other works: "In the Kitchen,"</a:t>
              </a:r>
              <a:r>
                <a:rPr lang="en-US" sz="3199">
                  <a:solidFill>
                    <a:srgbClr val="4D4D4D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"Alentejo Blue"</a:t>
              </a:r>
            </a:p>
            <a:p>
              <a:pPr algn="ctr" marL="0" indent="0" lvl="0">
                <a:lnSpc>
                  <a:spcPts val="41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5F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10800000">
            <a:off x="-713078" y="1028700"/>
            <a:ext cx="9095800" cy="13755965"/>
          </a:xfrm>
          <a:custGeom>
            <a:avLst/>
            <a:gdLst/>
            <a:ahLst/>
            <a:cxnLst/>
            <a:rect r="r" b="b" t="t" l="l"/>
            <a:pathLst>
              <a:path h="13755965" w="9095800">
                <a:moveTo>
                  <a:pt x="9095800" y="13755965"/>
                </a:moveTo>
                <a:lnTo>
                  <a:pt x="0" y="13755965"/>
                </a:lnTo>
                <a:lnTo>
                  <a:pt x="0" y="0"/>
                </a:lnTo>
                <a:lnTo>
                  <a:pt x="9095800" y="0"/>
                </a:lnTo>
                <a:lnTo>
                  <a:pt x="9095800" y="13755965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659382" y="1836445"/>
            <a:ext cx="7373150" cy="243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FFFFFF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Historical Context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259870" y="4286250"/>
            <a:ext cx="13213900" cy="3584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6"/>
              </a:lnSpc>
              <a:spcBef>
                <a:spcPct val="0"/>
              </a:spcBef>
            </a:pPr>
            <a:r>
              <a:rPr lang="en-US" sz="514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Setting: East London’s Brick Lane</a:t>
            </a:r>
          </a:p>
          <a:p>
            <a:pPr algn="ctr">
              <a:lnSpc>
                <a:spcPts val="7196"/>
              </a:lnSpc>
              <a:spcBef>
                <a:spcPct val="0"/>
              </a:spcBef>
            </a:pPr>
            <a:r>
              <a:rPr lang="en-US" sz="514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Themes: Immigration, cultural diversity</a:t>
            </a:r>
          </a:p>
          <a:p>
            <a:pPr algn="ctr">
              <a:lnSpc>
                <a:spcPts val="7196"/>
              </a:lnSpc>
              <a:spcBef>
                <a:spcPct val="0"/>
              </a:spcBef>
            </a:pPr>
            <a:r>
              <a:rPr lang="en-US" sz="514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Timeline: Post-1970s migration from Bangladesh to US.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D8F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74037" y="1435710"/>
            <a:ext cx="13505728" cy="701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b="true">
                <a:solidFill>
                  <a:srgbClr val="325FAB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 Plot Overview</a:t>
            </a:r>
          </a:p>
          <a:p>
            <a:pPr algn="ctr">
              <a:lnSpc>
                <a:spcPts val="5040"/>
              </a:lnSpc>
            </a:pPr>
          </a:p>
          <a:p>
            <a:pPr algn="ctr">
              <a:lnSpc>
                <a:spcPts val="5040"/>
              </a:lnSpc>
            </a:pPr>
          </a:p>
          <a:p>
            <a:pPr algn="ctr">
              <a:lnSpc>
                <a:spcPts val="5040"/>
              </a:lnSpc>
            </a:pPr>
          </a:p>
          <a:p>
            <a:pPr algn="ctr" marL="906780" indent="-453390" lvl="1">
              <a:lnSpc>
                <a:spcPts val="504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Main character: Nazneen, a Bangladeshi immigrant</a:t>
            </a:r>
          </a:p>
          <a:p>
            <a:pPr algn="ctr" marL="906780" indent="-453390" lvl="1">
              <a:lnSpc>
                <a:spcPts val="504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Key themes: Arranged marriage, adaptation to life in London</a:t>
            </a:r>
          </a:p>
          <a:p>
            <a:pPr algn="ctr" marL="906780" indent="-453390" lvl="1">
              <a:lnSpc>
                <a:spcPts val="504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Focus: Personal growth, cultural conflict, and resilience</a:t>
            </a:r>
          </a:p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7968645">
            <a:off x="-1265006" y="3748205"/>
            <a:ext cx="6810972" cy="9779190"/>
          </a:xfrm>
          <a:custGeom>
            <a:avLst/>
            <a:gdLst/>
            <a:ahLst/>
            <a:cxnLst/>
            <a:rect r="r" b="b" t="t" l="l"/>
            <a:pathLst>
              <a:path h="9779190" w="6810972">
                <a:moveTo>
                  <a:pt x="0" y="9779190"/>
                </a:moveTo>
                <a:lnTo>
                  <a:pt x="6810972" y="9779190"/>
                </a:lnTo>
                <a:lnTo>
                  <a:pt x="6810972" y="0"/>
                </a:lnTo>
                <a:lnTo>
                  <a:pt x="0" y="0"/>
                </a:lnTo>
                <a:lnTo>
                  <a:pt x="0" y="977919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831188" y="-996696"/>
            <a:ext cx="12650205" cy="7621929"/>
            <a:chOff x="0" y="0"/>
            <a:chExt cx="16866941" cy="1016257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898851"/>
              <a:ext cx="16866941" cy="19448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1429"/>
                </a:lnSpc>
                <a:spcBef>
                  <a:spcPct val="0"/>
                </a:spcBef>
              </a:pPr>
              <a:r>
                <a:rPr lang="en-US" b="true" sz="9524">
                  <a:solidFill>
                    <a:srgbClr val="325FAB"/>
                  </a:solidFill>
                  <a:latin typeface="Noto Serif Display Bold"/>
                  <a:ea typeface="Noto Serif Display Bold"/>
                  <a:cs typeface="Noto Serif Display Bold"/>
                  <a:sym typeface="Noto Serif Display Bold"/>
                </a:rPr>
                <a:t>Setting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755121"/>
              <a:ext cx="16866941" cy="54074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848220" indent="-424110" lvl="1">
                <a:lnSpc>
                  <a:spcPts val="5500"/>
                </a:lnSpc>
                <a:buFont typeface="Arial"/>
                <a:buChar char="•"/>
              </a:pPr>
              <a:r>
                <a:rPr lang="en-US" b="true" sz="3928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Brick Lane: Symbol of cultural intersection</a:t>
              </a:r>
            </a:p>
            <a:p>
              <a:pPr algn="ctr" marL="848220" indent="-424110" lvl="1">
                <a:lnSpc>
                  <a:spcPts val="5500"/>
                </a:lnSpc>
                <a:buFont typeface="Arial"/>
                <a:buChar char="•"/>
              </a:pPr>
              <a:r>
                <a:rPr lang="en-US" b="true" sz="3928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London: Representation of modernity vs. tradition</a:t>
              </a:r>
            </a:p>
            <a:p>
              <a:pPr algn="ctr" marL="848220" indent="-424110" lvl="1">
                <a:lnSpc>
                  <a:spcPts val="5500"/>
                </a:lnSpc>
                <a:buFont typeface="Arial"/>
                <a:buChar char="•"/>
              </a:pPr>
              <a:r>
                <a:rPr lang="en-US" b="true" sz="3928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Bangladesh: Rooted in tradition and nostalgia</a:t>
              </a:r>
            </a:p>
            <a:p>
              <a:pPr algn="ctr">
                <a:lnSpc>
                  <a:spcPts val="5000"/>
                </a:lnSpc>
              </a:pP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7827701" y="0"/>
              <a:ext cx="1211538" cy="920769"/>
            </a:xfrm>
            <a:custGeom>
              <a:avLst/>
              <a:gdLst/>
              <a:ahLst/>
              <a:cxnLst/>
              <a:rect r="r" b="b" t="t" l="l"/>
              <a:pathLst>
                <a:path h="920769" w="1211538">
                  <a:moveTo>
                    <a:pt x="0" y="0"/>
                  </a:moveTo>
                  <a:lnTo>
                    <a:pt x="1211539" y="0"/>
                  </a:lnTo>
                  <a:lnTo>
                    <a:pt x="1211539" y="920769"/>
                  </a:lnTo>
                  <a:lnTo>
                    <a:pt x="0" y="920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true" rot="9798324">
            <a:off x="13853814" y="-2177708"/>
            <a:ext cx="6810972" cy="9779190"/>
          </a:xfrm>
          <a:custGeom>
            <a:avLst/>
            <a:gdLst/>
            <a:ahLst/>
            <a:cxnLst/>
            <a:rect r="r" b="b" t="t" l="l"/>
            <a:pathLst>
              <a:path h="9779190" w="6810972">
                <a:moveTo>
                  <a:pt x="6810972" y="9779189"/>
                </a:moveTo>
                <a:lnTo>
                  <a:pt x="0" y="9779189"/>
                </a:lnTo>
                <a:lnTo>
                  <a:pt x="0" y="0"/>
                </a:lnTo>
                <a:lnTo>
                  <a:pt x="6810972" y="0"/>
                </a:lnTo>
                <a:lnTo>
                  <a:pt x="6810972" y="9779189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F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336634">
            <a:off x="-939165" y="2938850"/>
            <a:ext cx="8411681" cy="12077487"/>
          </a:xfrm>
          <a:custGeom>
            <a:avLst/>
            <a:gdLst/>
            <a:ahLst/>
            <a:cxnLst/>
            <a:rect r="r" b="b" t="t" l="l"/>
            <a:pathLst>
              <a:path h="12077487" w="8411681">
                <a:moveTo>
                  <a:pt x="0" y="0"/>
                </a:moveTo>
                <a:lnTo>
                  <a:pt x="8411680" y="0"/>
                </a:lnTo>
                <a:lnTo>
                  <a:pt x="8411680" y="12077487"/>
                </a:lnTo>
                <a:lnTo>
                  <a:pt x="0" y="12077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19521" y="1427819"/>
            <a:ext cx="6875213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325FAB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Key Themes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09290" y="4252761"/>
            <a:ext cx="5906295" cy="117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b="true">
                <a:solidFill>
                  <a:srgbClr val="4D4D4D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Cultural displacement</a:t>
            </a:r>
          </a:p>
          <a:p>
            <a:pPr algn="l" marL="0" indent="0" lvl="0">
              <a:lnSpc>
                <a:spcPts val="415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609290" y="6267970"/>
            <a:ext cx="5906295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89"/>
              </a:lnSpc>
            </a:pPr>
            <a:r>
              <a:rPr lang="en-US" sz="4299" b="true">
                <a:solidFill>
                  <a:srgbClr val="4D4D4D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Family and tradition</a:t>
            </a:r>
          </a:p>
          <a:p>
            <a:pPr algn="l" marL="0" indent="0" lvl="0">
              <a:lnSpc>
                <a:spcPts val="415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609290" y="1389719"/>
            <a:ext cx="5906295" cy="2376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9"/>
              </a:lnSpc>
            </a:pPr>
            <a:r>
              <a:rPr lang="en-US" sz="4899" b="true">
                <a:solidFill>
                  <a:srgbClr val="4D4D4D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Identity and self-discovery</a:t>
            </a:r>
          </a:p>
          <a:p>
            <a:pPr algn="l" marL="0" indent="0" lvl="0">
              <a:lnSpc>
                <a:spcPts val="636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325F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90855" y="1551226"/>
            <a:ext cx="9906290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FFFFFF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Main Characters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72653" y="3628718"/>
            <a:ext cx="17742694" cy="533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Nazneen: Protagonist, journey of self-discovery</a:t>
            </a:r>
          </a:p>
          <a:p>
            <a:pPr algn="ctr">
              <a:lnSpc>
                <a:spcPts val="6000"/>
              </a:lnSpc>
              <a:spcBef>
                <a:spcPct val="0"/>
              </a:spcBef>
            </a:pPr>
          </a:p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Chanu: Husband, educated but unsuccessful</a:t>
            </a:r>
          </a:p>
          <a:p>
            <a:pPr algn="ctr">
              <a:lnSpc>
                <a:spcPts val="6000"/>
              </a:lnSpc>
              <a:spcBef>
                <a:spcPct val="0"/>
              </a:spcBef>
            </a:pPr>
          </a:p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Karim: Love interest, political activist</a:t>
            </a:r>
          </a:p>
          <a:p>
            <a:pPr algn="ctr">
              <a:lnSpc>
                <a:spcPts val="6000"/>
              </a:lnSpc>
              <a:spcBef>
                <a:spcPct val="0"/>
              </a:spcBef>
            </a:pPr>
          </a:p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Hasina: Nazneen’s sister, represents freedom and rebellion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10870" y="1667993"/>
            <a:ext cx="9678890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325FAB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Nazneen’s Journey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86333" y="4413250"/>
            <a:ext cx="16715333" cy="2934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209041" indent="-604520" lvl="1">
              <a:lnSpc>
                <a:spcPts val="7840"/>
              </a:lnSpc>
              <a:buFont typeface="Arial"/>
              <a:buChar char="•"/>
            </a:pPr>
            <a:r>
              <a:rPr lang="en-US" sz="5600">
                <a:solidFill>
                  <a:srgbClr val="325FAB"/>
                </a:solidFill>
                <a:latin typeface="Montserrat"/>
                <a:ea typeface="Montserrat"/>
                <a:cs typeface="Montserrat"/>
                <a:sym typeface="Montserrat"/>
              </a:rPr>
              <a:t>From passive to empowered</a:t>
            </a:r>
          </a:p>
          <a:p>
            <a:pPr algn="ctr" marL="1209041" indent="-604520" lvl="1">
              <a:lnSpc>
                <a:spcPts val="7840"/>
              </a:lnSpc>
              <a:buFont typeface="Arial"/>
              <a:buChar char="•"/>
            </a:pPr>
            <a:r>
              <a:rPr lang="en-US" sz="5600">
                <a:solidFill>
                  <a:srgbClr val="325FAB"/>
                </a:solidFill>
                <a:latin typeface="Montserrat"/>
                <a:ea typeface="Montserrat"/>
                <a:cs typeface="Montserrat"/>
                <a:sym typeface="Montserrat"/>
              </a:rPr>
              <a:t>              Struggles with cultural expectations</a:t>
            </a:r>
          </a:p>
          <a:p>
            <a:pPr algn="ctr" marL="1209041" indent="-604520" lvl="1">
              <a:lnSpc>
                <a:spcPts val="7840"/>
              </a:lnSpc>
              <a:buFont typeface="Arial"/>
              <a:buChar char="•"/>
            </a:pPr>
            <a:r>
              <a:rPr lang="en-US" sz="5600">
                <a:solidFill>
                  <a:srgbClr val="325FAB"/>
                </a:solidFill>
                <a:latin typeface="Montserrat"/>
                <a:ea typeface="Montserrat"/>
                <a:cs typeface="Montserrat"/>
                <a:sym typeface="Montserrat"/>
              </a:rPr>
              <a:t>       Finds independence and agency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DAGZFLIA3rI</dc:identifier>
  <dcterms:modified xsi:type="dcterms:W3CDTF">2011-08-01T06:04:30Z</dcterms:modified>
  <cp:revision>1</cp:revision>
  <dc:title>Stylish Flowers Slides</dc:title>
</cp:coreProperties>
</file>